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1" r:id="rId4"/>
    <p:sldId id="262" r:id="rId5"/>
    <p:sldId id="256" r:id="rId6"/>
    <p:sldId id="258" r:id="rId7"/>
    <p:sldId id="259" r:id="rId8"/>
    <p:sldId id="260" r:id="rId9"/>
    <p:sldId id="272" r:id="rId10"/>
    <p:sldId id="264" r:id="rId11"/>
    <p:sldId id="265" r:id="rId12"/>
    <p:sldId id="274" r:id="rId13"/>
    <p:sldId id="266" r:id="rId14"/>
    <p:sldId id="267" r:id="rId15"/>
    <p:sldId id="268" r:id="rId16"/>
    <p:sldId id="269" r:id="rId17"/>
    <p:sldId id="271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805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7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018E1-19A7-438F-BF23-A0EF6333EEF0}" type="datetimeFigureOut">
              <a:rPr lang="en-US" smtClean="0"/>
              <a:pPr/>
              <a:t>8/4/2013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BA600-15B0-4906-A5C9-64F8430004C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1747838"/>
            <a:ext cx="7772400" cy="1320800"/>
          </a:xfrm>
          <a:noFill/>
        </p:spPr>
        <p:txBody>
          <a:bodyPr/>
          <a:lstStyle/>
          <a:p>
            <a:pPr eaLnBrk="1" hangingPunct="1"/>
            <a:r>
              <a:rPr lang="en-GB" sz="3200" dirty="0"/>
              <a:t>Model-based medical image analysis</a:t>
            </a:r>
            <a:endParaRPr lang="en-GB" sz="3200" dirty="0" smtClean="0"/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2546350" y="3254375"/>
            <a:ext cx="4049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dirty="0" err="1"/>
              <a:t>Ela</a:t>
            </a:r>
            <a:r>
              <a:rPr lang="en-GB" dirty="0"/>
              <a:t> </a:t>
            </a:r>
            <a:r>
              <a:rPr lang="en-GB" dirty="0" err="1"/>
              <a:t>Claridge</a:t>
            </a:r>
            <a:endParaRPr lang="en-GB" dirty="0"/>
          </a:p>
          <a:p>
            <a:pPr algn="ctr"/>
            <a:r>
              <a:rPr lang="en-GB" dirty="0"/>
              <a:t>School of Computer Science</a:t>
            </a:r>
          </a:p>
        </p:txBody>
      </p:sp>
      <p:pic>
        <p:nvPicPr>
          <p:cNvPr id="14340" name="Picture 7" descr="WM Pan Blk 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6650" y="4737100"/>
            <a:ext cx="17907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5300663"/>
            <a:ext cx="11684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8949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85868"/>
            <a:ext cx="44100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2071678"/>
            <a:ext cx="4000528" cy="299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Birmingham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1472" y="5100662"/>
            <a:ext cx="8229600" cy="1400172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The most populous British city outside the capital London </a:t>
            </a:r>
          </a:p>
          <a:p>
            <a:r>
              <a:rPr lang="en-GB" sz="2400" dirty="0" smtClean="0"/>
              <a:t>Over 1,000,000 inhabitants in the city</a:t>
            </a:r>
          </a:p>
          <a:p>
            <a:r>
              <a:rPr lang="en-GB" sz="2400" dirty="0" smtClean="0"/>
              <a:t>Over 3,500,000 inhabitants in the metropolitan area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4422"/>
            <a:ext cx="5048285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5249336"/>
            <a:ext cx="5357818" cy="160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Birmingham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214942" y="1571612"/>
            <a:ext cx="33970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Ethnically diverse: 47% non-Caucasian British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Birmingham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14422"/>
            <a:ext cx="5348639" cy="401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428992" y="1357298"/>
            <a:ext cx="203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Symphony Hall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1430" r="15240"/>
          <a:stretch>
            <a:fillRect/>
          </a:stretch>
        </p:blipFill>
        <p:spPr bwMode="auto">
          <a:xfrm>
            <a:off x="4813502" y="3905250"/>
            <a:ext cx="433049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929190" y="4000504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Public Library</a:t>
            </a:r>
            <a:endParaRPr lang="en-GB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47625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3643314"/>
            <a:ext cx="38100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857224" y="5857892"/>
            <a:ext cx="3571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Lunar Society (1765 - )  </a:t>
            </a:r>
            <a:endParaRPr lang="en-GB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Birmingham:</a:t>
            </a:r>
            <a:br>
              <a:rPr lang="en-GB" dirty="0" smtClean="0"/>
            </a:br>
            <a:r>
              <a:rPr lang="en-GB" dirty="0" smtClean="0"/>
              <a:t>home of the Industrial Revolution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Birmingham:</a:t>
            </a:r>
            <a:br>
              <a:rPr lang="en-GB" dirty="0" smtClean="0"/>
            </a:br>
            <a:r>
              <a:rPr lang="en-GB" dirty="0" smtClean="0"/>
              <a:t>home of the Industrial Revolution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7158" y="2285992"/>
            <a:ext cx="5857916" cy="1428760"/>
          </a:xfrm>
        </p:spPr>
        <p:txBody>
          <a:bodyPr/>
          <a:lstStyle/>
          <a:p>
            <a:r>
              <a:rPr lang="en-GB" dirty="0" smtClean="0"/>
              <a:t>Matthew </a:t>
            </a:r>
            <a:r>
              <a:rPr lang="en-GB" dirty="0" err="1" smtClean="0"/>
              <a:t>Boulton</a:t>
            </a:r>
            <a:endParaRPr lang="en-GB" dirty="0" smtClean="0"/>
          </a:p>
          <a:p>
            <a:r>
              <a:rPr lang="en-GB" dirty="0" smtClean="0"/>
              <a:t>James Watt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4" y="2143116"/>
            <a:ext cx="3990968" cy="456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Birmingham:</a:t>
            </a:r>
            <a:br>
              <a:rPr lang="en-GB" dirty="0" smtClean="0"/>
            </a:br>
            <a:r>
              <a:rPr lang="en-GB" dirty="0" smtClean="0"/>
              <a:t>home of interdisciplinary research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760557"/>
            <a:ext cx="8229600" cy="4525963"/>
          </a:xfrm>
        </p:spPr>
        <p:txBody>
          <a:bodyPr/>
          <a:lstStyle/>
          <a:p>
            <a:r>
              <a:rPr lang="en-GB" dirty="0" smtClean="0"/>
              <a:t>Jonathan Stokes</a:t>
            </a:r>
          </a:p>
          <a:p>
            <a:r>
              <a:rPr lang="en-GB" dirty="0" smtClean="0"/>
              <a:t>Joseph Priestley</a:t>
            </a:r>
          </a:p>
          <a:p>
            <a:r>
              <a:rPr lang="en-GB" dirty="0" smtClean="0"/>
              <a:t>Erasmus Darwin</a:t>
            </a:r>
            <a:endParaRPr lang="en-GB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1785925"/>
            <a:ext cx="3429024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714488"/>
            <a:ext cx="4469428" cy="290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3143248"/>
            <a:ext cx="31623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Birmingham:</a:t>
            </a:r>
            <a:br>
              <a:rPr lang="en-GB" dirty="0" smtClean="0"/>
            </a:br>
            <a:r>
              <a:rPr lang="en-GB" dirty="0" smtClean="0"/>
              <a:t>home of interdisciplinary research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428596" y="520167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dirty="0" smtClean="0"/>
              <a:t>Josiah Wedgwood</a:t>
            </a:r>
            <a:endParaRPr lang="en-GB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2714620"/>
            <a:ext cx="80010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C</a:t>
            </a:r>
            <a:r>
              <a:rPr lang="en-GB" sz="2800" dirty="0" smtClean="0"/>
              <a:t>reated the statistical concept of correlation and regression toward the mean. </a:t>
            </a:r>
          </a:p>
          <a:p>
            <a:endParaRPr lang="en-GB" sz="2800" dirty="0"/>
          </a:p>
          <a:p>
            <a:r>
              <a:rPr lang="en-GB" sz="2800" dirty="0"/>
              <a:t>T</a:t>
            </a:r>
            <a:r>
              <a:rPr lang="en-GB" sz="2800" dirty="0" smtClean="0"/>
              <a:t>he first to apply statistical methods to the study of human differences and inheritance of intelligence, and introduced the use of questionnaires and surveys. </a:t>
            </a:r>
            <a:endParaRPr lang="en-GB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Birmingham:</a:t>
            </a:r>
            <a:br>
              <a:rPr lang="en-GB" dirty="0" smtClean="0"/>
            </a:br>
            <a:r>
              <a:rPr lang="en-GB" dirty="0" smtClean="0"/>
              <a:t>home of interdisciplinary research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43076"/>
            <a:ext cx="8229600" cy="900106"/>
          </a:xfrm>
        </p:spPr>
        <p:txBody>
          <a:bodyPr/>
          <a:lstStyle/>
          <a:p>
            <a:r>
              <a:rPr lang="en-GB" dirty="0" smtClean="0"/>
              <a:t>Samuel Galton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74" y="1643050"/>
            <a:ext cx="3929090" cy="4697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1428736"/>
            <a:ext cx="4195781" cy="505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Birmingham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5214942" y="5072074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0"/>
            <a:ext cx="6955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University of Birmingham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University of Birmingham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~27,000 students from 138 countries</a:t>
            </a:r>
          </a:p>
          <a:p>
            <a:r>
              <a:rPr lang="en-GB" dirty="0" smtClean="0"/>
              <a:t>~7 staff</a:t>
            </a:r>
          </a:p>
          <a:p>
            <a:r>
              <a:rPr lang="en-GB" dirty="0" smtClean="0"/>
              <a:t>Over 100 departments</a:t>
            </a:r>
          </a:p>
          <a:p>
            <a:r>
              <a:rPr lang="en-GB" dirty="0" smtClean="0"/>
              <a:t>8 Nobel Prize winners</a:t>
            </a:r>
            <a:endParaRPr lang="en-GB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4238625"/>
            <a:ext cx="48577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188" y="1571612"/>
            <a:ext cx="690562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71538" y="4572008"/>
            <a:ext cx="69294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Computer Science at Birmingham dates back to the late 1950s; our School of Computer Science became one of the first academic departments in the UK to undertake research and teaching in this field. </a:t>
            </a:r>
            <a:endParaRPr lang="en-GB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School of Computer Science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School of Computer Science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800" b="1" dirty="0" smtClean="0"/>
              <a:t>Undergraduate teaching</a:t>
            </a:r>
          </a:p>
          <a:p>
            <a:r>
              <a:rPr lang="en-GB" sz="2800" dirty="0" smtClean="0"/>
              <a:t>BSc Computer Science</a:t>
            </a:r>
          </a:p>
          <a:p>
            <a:r>
              <a:rPr lang="en-GB" sz="2800" dirty="0" smtClean="0"/>
              <a:t> </a:t>
            </a:r>
            <a:r>
              <a:rPr lang="en-GB" sz="2800" dirty="0" err="1" smtClean="0"/>
              <a:t>MSci</a:t>
            </a:r>
            <a:r>
              <a:rPr lang="en-GB" sz="2800" dirty="0" smtClean="0"/>
              <a:t> Computer Science</a:t>
            </a:r>
          </a:p>
          <a:p>
            <a:r>
              <a:rPr lang="en-GB" sz="2800" dirty="0" smtClean="0"/>
              <a:t> BSc Artificial Intelligence and Computer Science</a:t>
            </a:r>
          </a:p>
          <a:p>
            <a:r>
              <a:rPr lang="en-GB" sz="2800" dirty="0" smtClean="0"/>
              <a:t> BSc Computer Science with Business Management</a:t>
            </a:r>
          </a:p>
          <a:p>
            <a:r>
              <a:rPr lang="en-GB" sz="2800" dirty="0" smtClean="0"/>
              <a:t> </a:t>
            </a:r>
            <a:r>
              <a:rPr lang="en-GB" sz="2800" dirty="0" err="1" smtClean="0"/>
              <a:t>MEng</a:t>
            </a:r>
            <a:r>
              <a:rPr lang="en-GB" sz="2800" dirty="0" smtClean="0"/>
              <a:t> Computer Science and Software Engineering</a:t>
            </a:r>
          </a:p>
          <a:p>
            <a:endParaRPr lang="en-GB" sz="2800" dirty="0" smtClean="0"/>
          </a:p>
          <a:p>
            <a:r>
              <a:rPr lang="en-GB" sz="2800" dirty="0" smtClean="0"/>
              <a:t> BA Computer Studies and an Arts subject</a:t>
            </a:r>
          </a:p>
          <a:p>
            <a:r>
              <a:rPr lang="en-GB" sz="2800" dirty="0" smtClean="0"/>
              <a:t> BSc/</a:t>
            </a:r>
            <a:r>
              <a:rPr lang="en-GB" sz="2800" dirty="0" err="1" smtClean="0"/>
              <a:t>MSci</a:t>
            </a:r>
            <a:r>
              <a:rPr lang="en-GB" sz="2800" dirty="0" smtClean="0"/>
              <a:t> Mathematics and Computer Science</a:t>
            </a:r>
          </a:p>
          <a:p>
            <a:endParaRPr lang="en-GB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School of Computer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5804" y="16002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GB" b="1" dirty="0" smtClean="0"/>
              <a:t>MSc</a:t>
            </a:r>
          </a:p>
          <a:p>
            <a:r>
              <a:rPr lang="en-GB" dirty="0" smtClean="0"/>
              <a:t>Security</a:t>
            </a:r>
          </a:p>
          <a:p>
            <a:r>
              <a:rPr lang="en-GB" dirty="0" smtClean="0"/>
              <a:t>Advanced Computer Science</a:t>
            </a:r>
          </a:p>
          <a:p>
            <a:r>
              <a:rPr lang="en-GB" dirty="0" smtClean="0"/>
              <a:t>Human-Computer Interaction</a:t>
            </a:r>
          </a:p>
          <a:p>
            <a:r>
              <a:rPr lang="en-GB" dirty="0" smtClean="0"/>
              <a:t>Robotics</a:t>
            </a:r>
          </a:p>
          <a:p>
            <a:r>
              <a:rPr lang="en-GB" dirty="0" smtClean="0"/>
              <a:t>Natural Computation</a:t>
            </a:r>
          </a:p>
          <a:p>
            <a:r>
              <a:rPr lang="en-GB" dirty="0" smtClean="0"/>
              <a:t>Interdisciplinary Optimisation</a:t>
            </a:r>
          </a:p>
          <a:p>
            <a:r>
              <a:rPr lang="en-GB" dirty="0" smtClean="0"/>
              <a:t>Physical Sciences of Imaging for Biomedicine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7224" y="5786454"/>
            <a:ext cx="8001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</a:rPr>
              <a:t>We are ranked 7th in the UK for research that is world-leading in its originality, significance and rigour. 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-1214470"/>
            <a:ext cx="9358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    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158" y="274638"/>
            <a:ext cx="8229600" cy="1143000"/>
          </a:xfrm>
        </p:spPr>
        <p:txBody>
          <a:bodyPr/>
          <a:lstStyle/>
          <a:p>
            <a:r>
              <a:rPr lang="en-GB" dirty="0" smtClean="0"/>
              <a:t>Research groups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4214842"/>
          </a:xfrm>
        </p:spPr>
        <p:txBody>
          <a:bodyPr>
            <a:normAutofit/>
          </a:bodyPr>
          <a:lstStyle/>
          <a:p>
            <a:r>
              <a:rPr lang="en-GB" sz="2800" dirty="0" smtClean="0"/>
              <a:t>Machine Learning</a:t>
            </a:r>
          </a:p>
          <a:p>
            <a:r>
              <a:rPr lang="en-GB" sz="2800" dirty="0" smtClean="0"/>
              <a:t> Robotics</a:t>
            </a:r>
          </a:p>
          <a:p>
            <a:r>
              <a:rPr lang="en-GB" sz="2800" dirty="0" smtClean="0"/>
              <a:t> Medical Image Interpretation</a:t>
            </a:r>
          </a:p>
          <a:p>
            <a:r>
              <a:rPr lang="en-GB" sz="2800" dirty="0" smtClean="0"/>
              <a:t> Artificial Intelligence</a:t>
            </a:r>
          </a:p>
          <a:p>
            <a:r>
              <a:rPr lang="en-GB" sz="2800" dirty="0" smtClean="0"/>
              <a:t> Formal Verification and Security</a:t>
            </a:r>
          </a:p>
          <a:p>
            <a:r>
              <a:rPr lang="en-GB" sz="2800" dirty="0" smtClean="0"/>
              <a:t> Parallel and Distributed Computing</a:t>
            </a:r>
          </a:p>
          <a:p>
            <a:r>
              <a:rPr lang="en-GB" sz="2800" dirty="0" smtClean="0"/>
              <a:t>Theoretical Computer Science</a:t>
            </a:r>
          </a:p>
          <a:p>
            <a:r>
              <a:rPr lang="en-GB" sz="2800" dirty="0" smtClean="0"/>
              <a:t>Software Engineering</a:t>
            </a:r>
          </a:p>
          <a:p>
            <a:endParaRPr lang="en-GB" sz="2800" dirty="0" smtClean="0"/>
          </a:p>
          <a:p>
            <a:endParaRPr lang="en-GB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472" y="1686815"/>
            <a:ext cx="8358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Our focus is on finding novel, non-invasive methods of acquiring image data and extracting diagnostic information from these data. </a:t>
            </a:r>
            <a:endParaRPr lang="en-GB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2" y="3071810"/>
            <a:ext cx="40957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3286124"/>
            <a:ext cx="407315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Medical Imaging and Image Interpretation Group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322</Words>
  <Application>Microsoft Office PowerPoint</Application>
  <PresentationFormat>On-screen Show (4:3)</PresentationFormat>
  <Paragraphs>70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Birmingham</vt:lpstr>
      <vt:lpstr>University of Birmingham</vt:lpstr>
      <vt:lpstr>University of Birmingham</vt:lpstr>
      <vt:lpstr>School of Computer Science</vt:lpstr>
      <vt:lpstr>School of Computer Science</vt:lpstr>
      <vt:lpstr>School of Computer Science</vt:lpstr>
      <vt:lpstr>Research groups</vt:lpstr>
      <vt:lpstr>Medical Imaging and Image Interpretation Group</vt:lpstr>
      <vt:lpstr>Birmingham</vt:lpstr>
      <vt:lpstr>Birmingham</vt:lpstr>
      <vt:lpstr>Birmingham</vt:lpstr>
      <vt:lpstr>Birmingham: home of the Industrial Revolution</vt:lpstr>
      <vt:lpstr>Birmingham: home of the Industrial Revolution</vt:lpstr>
      <vt:lpstr>Birmingham: home of interdisciplinary research</vt:lpstr>
      <vt:lpstr>Birmingham: home of interdisciplinary research</vt:lpstr>
      <vt:lpstr>Birmingham: home of interdisciplinary research</vt:lpstr>
      <vt:lpstr>Slide 18</vt:lpstr>
    </vt:vector>
  </TitlesOfParts>
  <Company>The University of Birmingham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exc</dc:creator>
  <cp:lastModifiedBy>exc</cp:lastModifiedBy>
  <cp:revision>31</cp:revision>
  <dcterms:created xsi:type="dcterms:W3CDTF">2013-08-04T18:43:05Z</dcterms:created>
  <dcterms:modified xsi:type="dcterms:W3CDTF">2013-08-04T21:09:38Z</dcterms:modified>
</cp:coreProperties>
</file>